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60" r:id="rId4"/>
    <p:sldId id="261" r:id="rId5"/>
    <p:sldId id="259" r:id="rId6"/>
    <p:sldId id="262" r:id="rId7"/>
    <p:sldId id="263"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4" d="100"/>
          <a:sy n="64" d="100"/>
        </p:scale>
        <p:origin x="-108" y="-31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62574CB-1C23-4642-9FC2-30E014FE82CE}" type="datetimeFigureOut">
              <a:rPr lang="en-US" smtClean="0"/>
              <a:t>10/28/2015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C6964-D304-4E94-8410-63105C32F629}" type="slidenum">
              <a:rPr lang="en-US" smtClean="0"/>
              <a:t>‹#›</a:t>
            </a:fld>
            <a:endParaRPr lang="en-US"/>
          </a:p>
        </p:txBody>
      </p:sp>
    </p:spTree>
    <p:extLst>
      <p:ext uri="{BB962C8B-B14F-4D97-AF65-F5344CB8AC3E}">
        <p14:creationId xmlns:p14="http://schemas.microsoft.com/office/powerpoint/2010/main" val="3191833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2574CB-1C23-4642-9FC2-30E014FE82CE}" type="datetimeFigureOut">
              <a:rPr lang="en-US" smtClean="0"/>
              <a:t>10/28/2015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C6964-D304-4E94-8410-63105C32F629}" type="slidenum">
              <a:rPr lang="en-US" smtClean="0"/>
              <a:t>‹#›</a:t>
            </a:fld>
            <a:endParaRPr lang="en-US"/>
          </a:p>
        </p:txBody>
      </p:sp>
    </p:spTree>
    <p:extLst>
      <p:ext uri="{BB962C8B-B14F-4D97-AF65-F5344CB8AC3E}">
        <p14:creationId xmlns:p14="http://schemas.microsoft.com/office/powerpoint/2010/main" val="1097442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2574CB-1C23-4642-9FC2-30E014FE82CE}" type="datetimeFigureOut">
              <a:rPr lang="en-US" smtClean="0"/>
              <a:t>10/28/2015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C6964-D304-4E94-8410-63105C32F629}"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436704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2574CB-1C23-4642-9FC2-30E014FE82CE}" type="datetimeFigureOut">
              <a:rPr lang="en-US" smtClean="0"/>
              <a:t>10/28/2015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C6964-D304-4E94-8410-63105C32F629}" type="slidenum">
              <a:rPr lang="en-US" smtClean="0"/>
              <a:t>‹#›</a:t>
            </a:fld>
            <a:endParaRPr lang="en-US"/>
          </a:p>
        </p:txBody>
      </p:sp>
    </p:spTree>
    <p:extLst>
      <p:ext uri="{BB962C8B-B14F-4D97-AF65-F5344CB8AC3E}">
        <p14:creationId xmlns:p14="http://schemas.microsoft.com/office/powerpoint/2010/main" val="757516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2574CB-1C23-4642-9FC2-30E014FE82CE}" type="datetimeFigureOut">
              <a:rPr lang="en-US" smtClean="0"/>
              <a:t>10/28/2015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C6964-D304-4E94-8410-63105C32F629}"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091008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2574CB-1C23-4642-9FC2-30E014FE82CE}" type="datetimeFigureOut">
              <a:rPr lang="en-US" smtClean="0"/>
              <a:t>10/28/2015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C6964-D304-4E94-8410-63105C32F629}" type="slidenum">
              <a:rPr lang="en-US" smtClean="0"/>
              <a:t>‹#›</a:t>
            </a:fld>
            <a:endParaRPr lang="en-US"/>
          </a:p>
        </p:txBody>
      </p:sp>
    </p:spTree>
    <p:extLst>
      <p:ext uri="{BB962C8B-B14F-4D97-AF65-F5344CB8AC3E}">
        <p14:creationId xmlns:p14="http://schemas.microsoft.com/office/powerpoint/2010/main" val="37466883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2574CB-1C23-4642-9FC2-30E014FE82CE}" type="datetimeFigureOut">
              <a:rPr lang="en-US" smtClean="0"/>
              <a:t>10/28/2015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C6964-D304-4E94-8410-63105C32F629}" type="slidenum">
              <a:rPr lang="en-US" smtClean="0"/>
              <a:t>‹#›</a:t>
            </a:fld>
            <a:endParaRPr lang="en-US"/>
          </a:p>
        </p:txBody>
      </p:sp>
    </p:spTree>
    <p:extLst>
      <p:ext uri="{BB962C8B-B14F-4D97-AF65-F5344CB8AC3E}">
        <p14:creationId xmlns:p14="http://schemas.microsoft.com/office/powerpoint/2010/main" val="8142632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2574CB-1C23-4642-9FC2-30E014FE82CE}" type="datetimeFigureOut">
              <a:rPr lang="en-US" smtClean="0"/>
              <a:t>10/28/2015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C6964-D304-4E94-8410-63105C32F629}" type="slidenum">
              <a:rPr lang="en-US" smtClean="0"/>
              <a:t>‹#›</a:t>
            </a:fld>
            <a:endParaRPr lang="en-US"/>
          </a:p>
        </p:txBody>
      </p:sp>
    </p:spTree>
    <p:extLst>
      <p:ext uri="{BB962C8B-B14F-4D97-AF65-F5344CB8AC3E}">
        <p14:creationId xmlns:p14="http://schemas.microsoft.com/office/powerpoint/2010/main" val="3182203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62574CB-1C23-4642-9FC2-30E014FE82CE}" type="datetimeFigureOut">
              <a:rPr lang="en-US" smtClean="0"/>
              <a:t>10/28/2015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C6964-D304-4E94-8410-63105C32F629}" type="slidenum">
              <a:rPr lang="en-US" smtClean="0"/>
              <a:t>‹#›</a:t>
            </a:fld>
            <a:endParaRPr lang="en-US"/>
          </a:p>
        </p:txBody>
      </p:sp>
    </p:spTree>
    <p:extLst>
      <p:ext uri="{BB962C8B-B14F-4D97-AF65-F5344CB8AC3E}">
        <p14:creationId xmlns:p14="http://schemas.microsoft.com/office/powerpoint/2010/main" val="3265021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2574CB-1C23-4642-9FC2-30E014FE82CE}" type="datetimeFigureOut">
              <a:rPr lang="en-US" smtClean="0"/>
              <a:t>10/28/2015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C6964-D304-4E94-8410-63105C32F629}" type="slidenum">
              <a:rPr lang="en-US" smtClean="0"/>
              <a:t>‹#›</a:t>
            </a:fld>
            <a:endParaRPr lang="en-US"/>
          </a:p>
        </p:txBody>
      </p:sp>
    </p:spTree>
    <p:extLst>
      <p:ext uri="{BB962C8B-B14F-4D97-AF65-F5344CB8AC3E}">
        <p14:creationId xmlns:p14="http://schemas.microsoft.com/office/powerpoint/2010/main" val="2947362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62574CB-1C23-4642-9FC2-30E014FE82CE}" type="datetimeFigureOut">
              <a:rPr lang="en-US" smtClean="0"/>
              <a:t>10/28/2015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2C6964-D304-4E94-8410-63105C32F629}" type="slidenum">
              <a:rPr lang="en-US" smtClean="0"/>
              <a:t>‹#›</a:t>
            </a:fld>
            <a:endParaRPr lang="en-US"/>
          </a:p>
        </p:txBody>
      </p:sp>
    </p:spTree>
    <p:extLst>
      <p:ext uri="{BB962C8B-B14F-4D97-AF65-F5344CB8AC3E}">
        <p14:creationId xmlns:p14="http://schemas.microsoft.com/office/powerpoint/2010/main" val="3502586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62574CB-1C23-4642-9FC2-30E014FE82CE}" type="datetimeFigureOut">
              <a:rPr lang="en-US" smtClean="0"/>
              <a:t>10/28/2015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2C6964-D304-4E94-8410-63105C32F629}" type="slidenum">
              <a:rPr lang="en-US" smtClean="0"/>
              <a:t>‹#›</a:t>
            </a:fld>
            <a:endParaRPr lang="en-US"/>
          </a:p>
        </p:txBody>
      </p:sp>
    </p:spTree>
    <p:extLst>
      <p:ext uri="{BB962C8B-B14F-4D97-AF65-F5344CB8AC3E}">
        <p14:creationId xmlns:p14="http://schemas.microsoft.com/office/powerpoint/2010/main" val="2773735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62574CB-1C23-4642-9FC2-30E014FE82CE}" type="datetimeFigureOut">
              <a:rPr lang="en-US" smtClean="0"/>
              <a:t>10/28/2015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2C6964-D304-4E94-8410-63105C32F629}" type="slidenum">
              <a:rPr lang="en-US" smtClean="0"/>
              <a:t>‹#›</a:t>
            </a:fld>
            <a:endParaRPr lang="en-US"/>
          </a:p>
        </p:txBody>
      </p:sp>
    </p:spTree>
    <p:extLst>
      <p:ext uri="{BB962C8B-B14F-4D97-AF65-F5344CB8AC3E}">
        <p14:creationId xmlns:p14="http://schemas.microsoft.com/office/powerpoint/2010/main" val="4214743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2574CB-1C23-4642-9FC2-30E014FE82CE}" type="datetimeFigureOut">
              <a:rPr lang="en-US" smtClean="0"/>
              <a:t>10/28/2015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2C6964-D304-4E94-8410-63105C32F629}" type="slidenum">
              <a:rPr lang="en-US" smtClean="0"/>
              <a:t>‹#›</a:t>
            </a:fld>
            <a:endParaRPr lang="en-US"/>
          </a:p>
        </p:txBody>
      </p:sp>
    </p:spTree>
    <p:extLst>
      <p:ext uri="{BB962C8B-B14F-4D97-AF65-F5344CB8AC3E}">
        <p14:creationId xmlns:p14="http://schemas.microsoft.com/office/powerpoint/2010/main" val="2368746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2574CB-1C23-4642-9FC2-30E014FE82CE}" type="datetimeFigureOut">
              <a:rPr lang="en-US" smtClean="0"/>
              <a:t>10/28/2015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2C6964-D304-4E94-8410-63105C32F629}" type="slidenum">
              <a:rPr lang="en-US" smtClean="0"/>
              <a:t>‹#›</a:t>
            </a:fld>
            <a:endParaRPr lang="en-US"/>
          </a:p>
        </p:txBody>
      </p:sp>
    </p:spTree>
    <p:extLst>
      <p:ext uri="{BB962C8B-B14F-4D97-AF65-F5344CB8AC3E}">
        <p14:creationId xmlns:p14="http://schemas.microsoft.com/office/powerpoint/2010/main" val="1778433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2574CB-1C23-4642-9FC2-30E014FE82CE}" type="datetimeFigureOut">
              <a:rPr lang="en-US" smtClean="0"/>
              <a:t>10/28/2015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2C6964-D304-4E94-8410-63105C32F629}" type="slidenum">
              <a:rPr lang="en-US" smtClean="0"/>
              <a:t>‹#›</a:t>
            </a:fld>
            <a:endParaRPr lang="en-US"/>
          </a:p>
        </p:txBody>
      </p:sp>
    </p:spTree>
    <p:extLst>
      <p:ext uri="{BB962C8B-B14F-4D97-AF65-F5344CB8AC3E}">
        <p14:creationId xmlns:p14="http://schemas.microsoft.com/office/powerpoint/2010/main" val="15362751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62574CB-1C23-4642-9FC2-30E014FE82CE}" type="datetimeFigureOut">
              <a:rPr lang="en-US" smtClean="0"/>
              <a:t>10/28/2015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92C6964-D304-4E94-8410-63105C32F629}" type="slidenum">
              <a:rPr lang="en-US" smtClean="0"/>
              <a:t>‹#›</a:t>
            </a:fld>
            <a:endParaRPr lang="en-US"/>
          </a:p>
        </p:txBody>
      </p:sp>
    </p:spTree>
    <p:extLst>
      <p:ext uri="{BB962C8B-B14F-4D97-AF65-F5344CB8AC3E}">
        <p14:creationId xmlns:p14="http://schemas.microsoft.com/office/powerpoint/2010/main" val="2885063553"/>
      </p:ext>
    </p:extLst>
  </p:cSld>
  <p:clrMap bg1="dk1" tx1="lt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Congruent Triangles</a:t>
            </a:r>
            <a:endParaRPr lang="en-US" dirty="0"/>
          </a:p>
        </p:txBody>
      </p:sp>
      <p:sp>
        <p:nvSpPr>
          <p:cNvPr id="3" name="Subtitle 2"/>
          <p:cNvSpPr>
            <a:spLocks noGrp="1"/>
          </p:cNvSpPr>
          <p:nvPr>
            <p:ph type="subTitle" idx="1"/>
          </p:nvPr>
        </p:nvSpPr>
        <p:spPr/>
        <p:txBody>
          <a:bodyPr>
            <a:normAutofit/>
          </a:bodyPr>
          <a:lstStyle/>
          <a:p>
            <a:r>
              <a:rPr lang="en-US" sz="2000" dirty="0" smtClean="0">
                <a:solidFill>
                  <a:schemeClr val="tx1"/>
                </a:solidFill>
              </a:rPr>
              <a:t>Featuring SSS and SAS (side-side-side and side-angle-side)</a:t>
            </a:r>
            <a:endParaRPr lang="en-US" sz="2000" dirty="0">
              <a:solidFill>
                <a:schemeClr val="tx1"/>
              </a:solidFill>
            </a:endParaRPr>
          </a:p>
        </p:txBody>
      </p:sp>
    </p:spTree>
    <p:extLst>
      <p:ext uri="{BB962C8B-B14F-4D97-AF65-F5344CB8AC3E}">
        <p14:creationId xmlns:p14="http://schemas.microsoft.com/office/powerpoint/2010/main" val="5010539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Congruent Triangles</a:t>
            </a:r>
            <a:endParaRPr lang="en-US" dirty="0"/>
          </a:p>
        </p:txBody>
      </p:sp>
      <p:sp>
        <p:nvSpPr>
          <p:cNvPr id="3" name="Content Placeholder 2"/>
          <p:cNvSpPr>
            <a:spLocks noGrp="1"/>
          </p:cNvSpPr>
          <p:nvPr>
            <p:ph idx="1"/>
          </p:nvPr>
        </p:nvSpPr>
        <p:spPr/>
        <p:txBody>
          <a:bodyPr/>
          <a:lstStyle/>
          <a:p>
            <a:r>
              <a:rPr lang="en-US" sz="2000" dirty="0" smtClean="0"/>
              <a:t>We know that </a:t>
            </a:r>
            <a:r>
              <a:rPr lang="en-US" sz="2000" dirty="0" smtClean="0">
                <a:solidFill>
                  <a:srgbClr val="FFFF00"/>
                </a:solidFill>
              </a:rPr>
              <a:t>in order for polygons to be congruent all parts of the first polygon must be congruent with all the corresponding parts of the second polygon</a:t>
            </a:r>
            <a:r>
              <a:rPr lang="en-US" sz="2000" dirty="0" smtClean="0"/>
              <a:t>.</a:t>
            </a:r>
          </a:p>
          <a:p>
            <a:pPr lvl="1"/>
            <a:r>
              <a:rPr lang="en-US" sz="2000" dirty="0" smtClean="0"/>
              <a:t>All sides must be congruent</a:t>
            </a:r>
          </a:p>
          <a:p>
            <a:pPr lvl="1"/>
            <a:r>
              <a:rPr lang="en-US" sz="2000" dirty="0" smtClean="0"/>
              <a:t>All angles must be congruent</a:t>
            </a:r>
          </a:p>
          <a:p>
            <a:r>
              <a:rPr lang="en-US" sz="2000" dirty="0" smtClean="0"/>
              <a:t>For triangles we have three sides and three angles, so </a:t>
            </a:r>
            <a:r>
              <a:rPr lang="en-US" sz="2000" dirty="0" smtClean="0">
                <a:solidFill>
                  <a:srgbClr val="FFFF00"/>
                </a:solidFill>
              </a:rPr>
              <a:t>there are six items that have to be congruent</a:t>
            </a:r>
            <a:r>
              <a:rPr lang="en-US" sz="2000" dirty="0" smtClean="0"/>
              <a:t>.</a:t>
            </a:r>
          </a:p>
          <a:p>
            <a:r>
              <a:rPr lang="en-US" sz="2000" dirty="0" smtClean="0"/>
              <a:t>Remember: </a:t>
            </a:r>
            <a:r>
              <a:rPr lang="en-US" sz="2000" dirty="0" smtClean="0">
                <a:solidFill>
                  <a:srgbClr val="FFFF00"/>
                </a:solidFill>
              </a:rPr>
              <a:t>the order of the letters used for sides and angles is extremely important!</a:t>
            </a:r>
            <a:r>
              <a:rPr lang="en-US" sz="2000" dirty="0" smtClean="0"/>
              <a:t> </a:t>
            </a:r>
            <a:r>
              <a:rPr lang="en-US" sz="2000" b="1" dirty="0" smtClean="0"/>
              <a:t>Each side and angle designation MUST match the corresponding side or angle.</a:t>
            </a:r>
          </a:p>
          <a:p>
            <a:endParaRPr lang="en-US" dirty="0" smtClean="0"/>
          </a:p>
        </p:txBody>
      </p:sp>
    </p:spTree>
    <p:extLst>
      <p:ext uri="{BB962C8B-B14F-4D97-AF65-F5344CB8AC3E}">
        <p14:creationId xmlns:p14="http://schemas.microsoft.com/office/powerpoint/2010/main" val="2820164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Congruent Triangles</a:t>
            </a:r>
            <a:endParaRPr lang="en-US" dirty="0"/>
          </a:p>
        </p:txBody>
      </p:sp>
      <p:sp>
        <p:nvSpPr>
          <p:cNvPr id="3" name="Content Placeholder 2"/>
          <p:cNvSpPr>
            <a:spLocks noGrp="1"/>
          </p:cNvSpPr>
          <p:nvPr>
            <p:ph idx="1"/>
          </p:nvPr>
        </p:nvSpPr>
        <p:spPr>
          <a:xfrm>
            <a:off x="677334" y="2160590"/>
            <a:ext cx="9152466" cy="967622"/>
          </a:xfrm>
        </p:spPr>
        <p:txBody>
          <a:bodyPr>
            <a:normAutofit/>
          </a:bodyPr>
          <a:lstStyle/>
          <a:p>
            <a:r>
              <a:rPr lang="en-US" sz="2000" dirty="0" smtClean="0"/>
              <a:t>The example below note how the letters are ordered in the congruency relation. </a:t>
            </a:r>
            <a:r>
              <a:rPr lang="en-US" sz="2000" b="1" dirty="0" smtClean="0">
                <a:solidFill>
                  <a:srgbClr val="FFFF00"/>
                </a:solidFill>
              </a:rPr>
              <a:t>ABCD</a:t>
            </a:r>
            <a:r>
              <a:rPr lang="en-US" sz="2000" dirty="0" smtClean="0">
                <a:solidFill>
                  <a:srgbClr val="FFFF00"/>
                </a:solidFill>
              </a:rPr>
              <a:t> </a:t>
            </a:r>
            <a:r>
              <a:rPr lang="en-US" sz="2400" b="1" dirty="0" smtClean="0">
                <a:solidFill>
                  <a:srgbClr val="FFFF00"/>
                </a:solidFill>
                <a:latin typeface="Cambria Math" panose="02040503050406030204" pitchFamily="18" charset="0"/>
                <a:ea typeface="Cambria Math" panose="02040503050406030204" pitchFamily="18" charset="0"/>
              </a:rPr>
              <a:t>≅</a:t>
            </a:r>
            <a:r>
              <a:rPr lang="en-US" sz="2000" dirty="0" smtClean="0">
                <a:solidFill>
                  <a:srgbClr val="FFFF00"/>
                </a:solidFill>
                <a:latin typeface="Cambria" panose="02040503050406030204" pitchFamily="18" charset="0"/>
              </a:rPr>
              <a:t> </a:t>
            </a:r>
            <a:r>
              <a:rPr lang="en-US" sz="2000" b="1" dirty="0" smtClean="0">
                <a:solidFill>
                  <a:srgbClr val="FFFF00"/>
                </a:solidFill>
                <a:ea typeface="Cambria Math" panose="02040503050406030204" pitchFamily="18" charset="0"/>
              </a:rPr>
              <a:t>EFGH</a:t>
            </a:r>
          </a:p>
          <a:p>
            <a:endParaRPr lang="en-US" dirty="0" smtClean="0"/>
          </a:p>
        </p:txBody>
      </p:sp>
      <p:pic>
        <p:nvPicPr>
          <p:cNvPr id="4" name="Picture 3"/>
          <p:cNvPicPr>
            <a:picLocks noChangeAspect="1"/>
          </p:cNvPicPr>
          <p:nvPr/>
        </p:nvPicPr>
        <p:blipFill>
          <a:blip r:embed="rId2"/>
          <a:stretch>
            <a:fillRect/>
          </a:stretch>
        </p:blipFill>
        <p:spPr>
          <a:xfrm>
            <a:off x="847918" y="3320715"/>
            <a:ext cx="8981882" cy="3116605"/>
          </a:xfrm>
          <a:prstGeom prst="rect">
            <a:avLst/>
          </a:prstGeom>
        </p:spPr>
      </p:pic>
    </p:spTree>
    <p:extLst>
      <p:ext uri="{BB962C8B-B14F-4D97-AF65-F5344CB8AC3E}">
        <p14:creationId xmlns:p14="http://schemas.microsoft.com/office/powerpoint/2010/main" val="2271487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Congruent Triangles</a:t>
            </a:r>
            <a:endParaRPr lang="en-US" dirty="0"/>
          </a:p>
        </p:txBody>
      </p:sp>
      <p:sp>
        <p:nvSpPr>
          <p:cNvPr id="3" name="Content Placeholder 2"/>
          <p:cNvSpPr>
            <a:spLocks noGrp="1"/>
          </p:cNvSpPr>
          <p:nvPr>
            <p:ph idx="1"/>
          </p:nvPr>
        </p:nvSpPr>
        <p:spPr>
          <a:xfrm>
            <a:off x="677334" y="2160589"/>
            <a:ext cx="6445361" cy="2339222"/>
          </a:xfrm>
        </p:spPr>
        <p:txBody>
          <a:bodyPr>
            <a:normAutofit/>
          </a:bodyPr>
          <a:lstStyle/>
          <a:p>
            <a:r>
              <a:rPr lang="en-US" sz="2000" dirty="0" smtClean="0"/>
              <a:t>If the polygons to the right are congruent (</a:t>
            </a:r>
            <a:r>
              <a:rPr lang="en-US" sz="2000" i="1" dirty="0" smtClean="0">
                <a:solidFill>
                  <a:srgbClr val="FFFF00"/>
                </a:solidFill>
              </a:rPr>
              <a:t>HIJK </a:t>
            </a:r>
            <a:r>
              <a:rPr lang="en-US" sz="2000" i="1" dirty="0" smtClean="0">
                <a:solidFill>
                  <a:srgbClr val="FFFF00"/>
                </a:solidFill>
                <a:latin typeface="Cambria Math" panose="02040503050406030204" pitchFamily="18" charset="0"/>
                <a:ea typeface="Cambria Math" panose="02040503050406030204" pitchFamily="18" charset="0"/>
              </a:rPr>
              <a:t>≅</a:t>
            </a:r>
            <a:r>
              <a:rPr lang="en-US" sz="2000" i="1" dirty="0" smtClean="0">
                <a:solidFill>
                  <a:srgbClr val="FFFF00"/>
                </a:solidFill>
                <a:latin typeface="Cambria" panose="02040503050406030204" pitchFamily="18" charset="0"/>
              </a:rPr>
              <a:t> </a:t>
            </a:r>
            <a:r>
              <a:rPr lang="en-US" sz="2000" i="1" dirty="0" smtClean="0">
                <a:solidFill>
                  <a:srgbClr val="FFFF00"/>
                </a:solidFill>
              </a:rPr>
              <a:t>LMNO</a:t>
            </a:r>
            <a:r>
              <a:rPr lang="en-US" sz="2000" dirty="0" smtClean="0"/>
              <a:t>), what are the corresponding parts that are congruent?</a:t>
            </a:r>
          </a:p>
          <a:p>
            <a:r>
              <a:rPr lang="en-US" sz="2000" dirty="0" smtClean="0"/>
              <a:t>Sides:</a:t>
            </a:r>
          </a:p>
          <a:p>
            <a:endParaRPr lang="en-US" sz="2000" dirty="0" smtClean="0"/>
          </a:p>
          <a:p>
            <a:r>
              <a:rPr lang="en-US" sz="2000" dirty="0" smtClean="0"/>
              <a:t>Angles:</a:t>
            </a:r>
          </a:p>
          <a:p>
            <a:endParaRPr lang="en-US" dirty="0" smtClean="0"/>
          </a:p>
        </p:txBody>
      </p:sp>
      <p:pic>
        <p:nvPicPr>
          <p:cNvPr id="4" name="Picture 3"/>
          <p:cNvPicPr>
            <a:picLocks noChangeAspect="1"/>
          </p:cNvPicPr>
          <p:nvPr/>
        </p:nvPicPr>
        <p:blipFill>
          <a:blip r:embed="rId2"/>
          <a:stretch>
            <a:fillRect/>
          </a:stretch>
        </p:blipFill>
        <p:spPr>
          <a:xfrm>
            <a:off x="7347283" y="2160588"/>
            <a:ext cx="3236965" cy="1942179"/>
          </a:xfrm>
          <a:prstGeom prst="rect">
            <a:avLst/>
          </a:prstGeom>
        </p:spPr>
      </p:pic>
      <p:pic>
        <p:nvPicPr>
          <p:cNvPr id="5" name="Picture 4"/>
          <p:cNvPicPr>
            <a:picLocks noChangeAspect="1"/>
          </p:cNvPicPr>
          <p:nvPr/>
        </p:nvPicPr>
        <p:blipFill>
          <a:blip r:embed="rId3"/>
          <a:stretch>
            <a:fillRect/>
          </a:stretch>
        </p:blipFill>
        <p:spPr>
          <a:xfrm>
            <a:off x="971049" y="4977063"/>
            <a:ext cx="8934070" cy="1062789"/>
          </a:xfrm>
          <a:prstGeom prst="rect">
            <a:avLst/>
          </a:prstGeom>
        </p:spPr>
      </p:pic>
      <p:sp>
        <p:nvSpPr>
          <p:cNvPr id="6" name="Rectangle 5"/>
          <p:cNvSpPr/>
          <p:nvPr/>
        </p:nvSpPr>
        <p:spPr>
          <a:xfrm>
            <a:off x="2009274" y="3201991"/>
            <a:ext cx="4969042" cy="151597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6349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46221"/>
          </a:xfrm>
        </p:spPr>
        <p:txBody>
          <a:bodyPr>
            <a:normAutofit/>
          </a:bodyPr>
          <a:lstStyle/>
          <a:p>
            <a:r>
              <a:rPr lang="en-US" dirty="0" smtClean="0"/>
              <a:t>Congruent Triangles</a:t>
            </a:r>
            <a:endParaRPr lang="en-US" dirty="0"/>
          </a:p>
        </p:txBody>
      </p:sp>
      <p:sp>
        <p:nvSpPr>
          <p:cNvPr id="3" name="Content Placeholder 2"/>
          <p:cNvSpPr>
            <a:spLocks noGrp="1"/>
          </p:cNvSpPr>
          <p:nvPr>
            <p:ph idx="1"/>
          </p:nvPr>
        </p:nvSpPr>
        <p:spPr>
          <a:xfrm>
            <a:off x="677334" y="1455820"/>
            <a:ext cx="9426036" cy="2201779"/>
          </a:xfrm>
        </p:spPr>
        <p:txBody>
          <a:bodyPr>
            <a:normAutofit fontScale="85000" lnSpcReduction="20000"/>
          </a:bodyPr>
          <a:lstStyle/>
          <a:p>
            <a:r>
              <a:rPr lang="en-US" sz="2400" dirty="0" smtClean="0"/>
              <a:t>Figures (drawings of polygons) can be translated, rotated and reflected without losing congruency. That means that two polygons might look different because they have been flipped over, turned around or moved. However, </a:t>
            </a:r>
            <a:r>
              <a:rPr lang="en-US" sz="2400" dirty="0" smtClean="0">
                <a:solidFill>
                  <a:srgbClr val="FFFF00"/>
                </a:solidFill>
              </a:rPr>
              <a:t>as long as the corresponding parts are congruent, the polygons are still congruent!</a:t>
            </a:r>
          </a:p>
          <a:p>
            <a:r>
              <a:rPr lang="en-US" sz="2400" dirty="0" smtClean="0">
                <a:solidFill>
                  <a:schemeClr val="tx1"/>
                </a:solidFill>
              </a:rPr>
              <a:t>We can also use these </a:t>
            </a:r>
            <a:r>
              <a:rPr lang="en-US" sz="2400" dirty="0" smtClean="0">
                <a:solidFill>
                  <a:srgbClr val="FFFF00"/>
                </a:solidFill>
              </a:rPr>
              <a:t>transformations</a:t>
            </a:r>
            <a:r>
              <a:rPr lang="en-US" sz="2400" dirty="0" smtClean="0">
                <a:solidFill>
                  <a:schemeClr val="tx1"/>
                </a:solidFill>
              </a:rPr>
              <a:t> to prove that two figures are congruent by moving one object until it overlays (matches) the other polygon.</a:t>
            </a:r>
          </a:p>
          <a:p>
            <a:endParaRPr lang="en-US" sz="2000" dirty="0" smtClean="0">
              <a:solidFill>
                <a:srgbClr val="FFFF00"/>
              </a:solidFill>
            </a:endParaRPr>
          </a:p>
          <a:p>
            <a:endParaRPr lang="en-US" dirty="0" smtClean="0"/>
          </a:p>
        </p:txBody>
      </p:sp>
      <p:pic>
        <p:nvPicPr>
          <p:cNvPr id="5" name="Picture 4"/>
          <p:cNvPicPr>
            <a:picLocks noChangeAspect="1"/>
          </p:cNvPicPr>
          <p:nvPr/>
        </p:nvPicPr>
        <p:blipFill>
          <a:blip r:embed="rId2"/>
          <a:stretch>
            <a:fillRect/>
          </a:stretch>
        </p:blipFill>
        <p:spPr>
          <a:xfrm>
            <a:off x="1100386" y="3783241"/>
            <a:ext cx="8476749" cy="2861925"/>
          </a:xfrm>
          <a:prstGeom prst="rect">
            <a:avLst/>
          </a:prstGeom>
        </p:spPr>
      </p:pic>
    </p:spTree>
    <p:extLst>
      <p:ext uri="{BB962C8B-B14F-4D97-AF65-F5344CB8AC3E}">
        <p14:creationId xmlns:p14="http://schemas.microsoft.com/office/powerpoint/2010/main" val="86829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a:xfrm>
            <a:off x="677334" y="2160589"/>
            <a:ext cx="6445361" cy="1629357"/>
          </a:xfrm>
        </p:spPr>
        <p:txBody>
          <a:bodyPr>
            <a:normAutofit/>
          </a:bodyPr>
          <a:lstStyle/>
          <a:p>
            <a:r>
              <a:rPr lang="en-US" sz="2000" dirty="0" smtClean="0">
                <a:solidFill>
                  <a:schemeClr val="tx1"/>
                </a:solidFill>
              </a:rPr>
              <a:t>Work with a partner to determine whether triangles to the right are congruent</a:t>
            </a:r>
            <a:r>
              <a:rPr lang="en-US" sz="2000" dirty="0" smtClean="0">
                <a:solidFill>
                  <a:schemeClr val="tx1"/>
                </a:solidFill>
              </a:rPr>
              <a:t>. Does it matter if we break apart the triangles?</a:t>
            </a:r>
            <a:endParaRPr lang="en-US" sz="2000" dirty="0" smtClean="0">
              <a:solidFill>
                <a:schemeClr val="tx1"/>
              </a:solidFill>
            </a:endParaRPr>
          </a:p>
          <a:p>
            <a:r>
              <a:rPr lang="en-US" sz="2000" dirty="0" smtClean="0">
                <a:solidFill>
                  <a:schemeClr val="tx1"/>
                </a:solidFill>
              </a:rPr>
              <a:t>Answer: triangle </a:t>
            </a:r>
            <a:r>
              <a:rPr lang="en-US" sz="2000" dirty="0" smtClean="0">
                <a:solidFill>
                  <a:schemeClr val="tx1"/>
                </a:solidFill>
                <a:latin typeface="Cambria Math" panose="02040503050406030204" pitchFamily="18" charset="0"/>
                <a:ea typeface="Cambria Math" panose="02040503050406030204" pitchFamily="18" charset="0"/>
              </a:rPr>
              <a:t>ABC ≅ EDC</a:t>
            </a:r>
            <a:endParaRPr lang="en-US" sz="2000" dirty="0">
              <a:solidFill>
                <a:schemeClr val="tx1"/>
              </a:solidFill>
              <a:latin typeface="Cambria Math" panose="02040503050406030204" pitchFamily="18" charset="0"/>
              <a:ea typeface="Cambria Math" panose="02040503050406030204" pitchFamily="18" charset="0"/>
            </a:endParaRPr>
          </a:p>
        </p:txBody>
      </p:sp>
      <p:pic>
        <p:nvPicPr>
          <p:cNvPr id="4" name="Picture 3"/>
          <p:cNvPicPr>
            <a:picLocks noChangeAspect="1"/>
          </p:cNvPicPr>
          <p:nvPr/>
        </p:nvPicPr>
        <p:blipFill>
          <a:blip r:embed="rId2"/>
          <a:stretch>
            <a:fillRect/>
          </a:stretch>
        </p:blipFill>
        <p:spPr>
          <a:xfrm>
            <a:off x="7235239" y="2160589"/>
            <a:ext cx="3246278" cy="1629358"/>
          </a:xfrm>
          <a:prstGeom prst="rect">
            <a:avLst/>
          </a:prstGeom>
        </p:spPr>
      </p:pic>
      <mc:AlternateContent xmlns:mc="http://schemas.openxmlformats.org/markup-compatibility/2006">
        <mc:Choice xmlns:a14="http://schemas.microsoft.com/office/drawing/2010/main" Requires="a14">
          <p:sp>
            <p:nvSpPr>
              <p:cNvPr id="5" name="Rectangle 4"/>
              <p:cNvSpPr/>
              <p:nvPr/>
            </p:nvSpPr>
            <p:spPr>
              <a:xfrm>
                <a:off x="677334" y="4146430"/>
                <a:ext cx="5939589" cy="1631922"/>
              </a:xfrm>
              <a:prstGeom prst="rect">
                <a:avLst/>
              </a:prstGeom>
            </p:spPr>
            <p:txBody>
              <a:bodyPr wrap="square">
                <a:spAutoFit/>
              </a:bodyPr>
              <a:lstStyle/>
              <a:p>
                <a:pPr marL="285750" indent="-285750">
                  <a:buClr>
                    <a:schemeClr val="accent1"/>
                  </a:buClr>
                  <a:buFont typeface="Wingdings 3" panose="05040102010807070707" pitchFamily="18" charset="2"/>
                  <a:buChar char=""/>
                </a:pPr>
                <a:r>
                  <a:rPr lang="en-US" sz="2000" dirty="0" smtClean="0">
                    <a:solidFill>
                      <a:schemeClr val="tx1"/>
                    </a:solidFill>
                  </a:rPr>
                  <a:t>Work with a partner to determine whether triangles to the right are congruent. Note: </a:t>
                </a:r>
                <a14:m>
                  <m:oMath xmlns:m="http://schemas.openxmlformats.org/officeDocument/2006/math">
                    <m:acc>
                      <m:accPr>
                        <m:chr m:val="̅"/>
                        <m:ctrlPr>
                          <a:rPr lang="en-US" sz="2000" i="1" dirty="0" smtClean="0">
                            <a:solidFill>
                              <a:schemeClr val="tx1"/>
                            </a:solidFill>
                            <a:latin typeface="Cambria Math"/>
                          </a:rPr>
                        </m:ctrlPr>
                      </m:accPr>
                      <m:e>
                        <m:r>
                          <a:rPr lang="en-US" sz="2000" i="1" dirty="0">
                            <a:solidFill>
                              <a:schemeClr val="tx1"/>
                            </a:solidFill>
                            <a:latin typeface="Cambria Math"/>
                          </a:rPr>
                          <m:t>𝐵𝐷</m:t>
                        </m:r>
                      </m:e>
                    </m:acc>
                  </m:oMath>
                </a14:m>
                <a:r>
                  <a:rPr lang="en-US" sz="2000" dirty="0" smtClean="0">
                    <a:solidFill>
                      <a:schemeClr val="tx1"/>
                    </a:solidFill>
                  </a:rPr>
                  <a:t> is a perpendicular bisector of </a:t>
                </a:r>
                <a14:m>
                  <m:oMath xmlns:m="http://schemas.openxmlformats.org/officeDocument/2006/math">
                    <m:acc>
                      <m:accPr>
                        <m:chr m:val="̅"/>
                        <m:ctrlPr>
                          <a:rPr lang="en-US" sz="2000" i="1" smtClean="0">
                            <a:solidFill>
                              <a:schemeClr val="tx1"/>
                            </a:solidFill>
                            <a:latin typeface="Cambria Math"/>
                          </a:rPr>
                        </m:ctrlPr>
                      </m:accPr>
                      <m:e>
                        <m:r>
                          <a:rPr lang="en-US" sz="2000" b="0" i="1" smtClean="0">
                            <a:solidFill>
                              <a:schemeClr val="tx1"/>
                            </a:solidFill>
                            <a:latin typeface="Cambria Math"/>
                          </a:rPr>
                          <m:t>𝐴𝐶</m:t>
                        </m:r>
                      </m:e>
                    </m:acc>
                  </m:oMath>
                </a14:m>
                <a:r>
                  <a:rPr lang="en-US" sz="2000" dirty="0" smtClean="0">
                    <a:solidFill>
                      <a:schemeClr val="tx1"/>
                    </a:solidFill>
                  </a:rPr>
                  <a:t>.</a:t>
                </a:r>
                <a:endParaRPr lang="en-US" sz="2000" dirty="0" smtClean="0">
                  <a:solidFill>
                    <a:schemeClr val="tx1"/>
                  </a:solidFill>
                </a:endParaRPr>
              </a:p>
              <a:p>
                <a:pPr marL="285750" indent="-285750">
                  <a:buClr>
                    <a:schemeClr val="accent1"/>
                  </a:buClr>
                  <a:buFont typeface="Wingdings 3" panose="05040102010807070707" pitchFamily="18" charset="2"/>
                  <a:buChar char=""/>
                </a:pPr>
                <a:endParaRPr lang="en-US" sz="2000" dirty="0">
                  <a:solidFill>
                    <a:schemeClr val="tx1"/>
                  </a:solidFill>
                </a:endParaRPr>
              </a:p>
              <a:p>
                <a:pPr marL="285750" indent="-285750">
                  <a:buClr>
                    <a:schemeClr val="accent1"/>
                  </a:buClr>
                  <a:buFont typeface="Wingdings 3" panose="05040102010807070707" pitchFamily="18" charset="2"/>
                  <a:buChar char=""/>
                </a:pPr>
                <a:r>
                  <a:rPr lang="en-US" sz="2000" dirty="0" smtClean="0">
                    <a:solidFill>
                      <a:schemeClr val="tx1"/>
                    </a:solidFill>
                  </a:rPr>
                  <a:t>Answer: triangle </a:t>
                </a:r>
                <a:r>
                  <a:rPr lang="en-US" sz="2000" dirty="0" smtClean="0">
                    <a:solidFill>
                      <a:schemeClr val="tx1"/>
                    </a:solidFill>
                    <a:latin typeface="Cambria Math" panose="02040503050406030204" pitchFamily="18" charset="0"/>
                    <a:ea typeface="Cambria Math" panose="02040503050406030204" pitchFamily="18" charset="0"/>
                  </a:rPr>
                  <a:t>ABD ≅ CBD</a:t>
                </a:r>
                <a:endParaRPr lang="en-US" sz="2000" dirty="0">
                  <a:solidFill>
                    <a:schemeClr val="tx1"/>
                  </a:solidFill>
                  <a:latin typeface="Cambria Math" panose="02040503050406030204" pitchFamily="18" charset="0"/>
                  <a:ea typeface="Cambria Math" panose="02040503050406030204" pitchFamily="18" charset="0"/>
                </a:endParaRPr>
              </a:p>
            </p:txBody>
          </p:sp>
        </mc:Choice>
        <mc:Fallback>
          <p:sp>
            <p:nvSpPr>
              <p:cNvPr id="5" name="Rectangle 4"/>
              <p:cNvSpPr>
                <a:spLocks noRot="1" noChangeAspect="1" noMove="1" noResize="1" noEditPoints="1" noAdjustHandles="1" noChangeArrowheads="1" noChangeShapeType="1" noTextEdit="1"/>
              </p:cNvSpPr>
              <p:nvPr/>
            </p:nvSpPr>
            <p:spPr>
              <a:xfrm>
                <a:off x="677334" y="4146430"/>
                <a:ext cx="5939589" cy="1631922"/>
              </a:xfrm>
              <a:prstGeom prst="rect">
                <a:avLst/>
              </a:prstGeom>
              <a:blipFill rotWithShape="1">
                <a:blip r:embed="rId3"/>
                <a:stretch>
                  <a:fillRect l="-924" t="-2239" b="-5597"/>
                </a:stretch>
              </a:blipFill>
            </p:spPr>
            <p:txBody>
              <a:bodyPr/>
              <a:lstStyle/>
              <a:p>
                <a:r>
                  <a:rPr lang="en-US">
                    <a:noFill/>
                  </a:rPr>
                  <a:t> </a:t>
                </a:r>
              </a:p>
            </p:txBody>
          </p:sp>
        </mc:Fallback>
      </mc:AlternateContent>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72465" y="4146430"/>
            <a:ext cx="3171825" cy="2228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8531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Third Angle Theorem</a:t>
            </a:r>
            <a:endParaRPr lang="en-US" dirty="0"/>
          </a:p>
        </p:txBody>
      </p:sp>
      <p:sp>
        <p:nvSpPr>
          <p:cNvPr id="3" name="Content Placeholder 2"/>
          <p:cNvSpPr>
            <a:spLocks noGrp="1"/>
          </p:cNvSpPr>
          <p:nvPr>
            <p:ph idx="1"/>
          </p:nvPr>
        </p:nvSpPr>
        <p:spPr>
          <a:xfrm>
            <a:off x="677334" y="1566906"/>
            <a:ext cx="8862566" cy="1320674"/>
          </a:xfrm>
        </p:spPr>
        <p:txBody>
          <a:bodyPr>
            <a:normAutofit/>
          </a:bodyPr>
          <a:lstStyle/>
          <a:p>
            <a:r>
              <a:rPr lang="en-US" sz="2000" dirty="0" smtClean="0"/>
              <a:t>If two angles of a triangle are congruent with two angles from a second triangle then the third angle in each triangle must be congruent. (Note this can be proven in a proof very much like the one we used to show that three angles of a triangle must add up to 180 degrees.)</a:t>
            </a:r>
            <a:endParaRPr lang="en-US" sz="2000" dirty="0"/>
          </a:p>
        </p:txBody>
      </p:sp>
      <p:pic>
        <p:nvPicPr>
          <p:cNvPr id="4" name="Picture 3"/>
          <p:cNvPicPr>
            <a:picLocks noChangeAspect="1"/>
          </p:cNvPicPr>
          <p:nvPr/>
        </p:nvPicPr>
        <p:blipFill>
          <a:blip r:embed="rId2"/>
          <a:stretch>
            <a:fillRect/>
          </a:stretch>
        </p:blipFill>
        <p:spPr>
          <a:xfrm>
            <a:off x="1100387" y="3024649"/>
            <a:ext cx="8439513" cy="2846761"/>
          </a:xfrm>
          <a:prstGeom prst="rect">
            <a:avLst/>
          </a:prstGeom>
        </p:spPr>
      </p:pic>
    </p:spTree>
    <p:extLst>
      <p:ext uri="{BB962C8B-B14F-4D97-AF65-F5344CB8AC3E}">
        <p14:creationId xmlns:p14="http://schemas.microsoft.com/office/powerpoint/2010/main" val="21919377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13874"/>
          </a:xfrm>
        </p:spPr>
        <p:txBody>
          <a:bodyPr/>
          <a:lstStyle/>
          <a:p>
            <a:r>
              <a:rPr lang="en-US" dirty="0" smtClean="0"/>
              <a:t>Proofs with congruent triangles</a:t>
            </a:r>
            <a:endParaRPr lang="en-US" dirty="0"/>
          </a:p>
        </p:txBody>
      </p:sp>
      <p:sp>
        <p:nvSpPr>
          <p:cNvPr id="5" name="TextBox 4"/>
          <p:cNvSpPr txBox="1"/>
          <p:nvPr/>
        </p:nvSpPr>
        <p:spPr>
          <a:xfrm>
            <a:off x="774115" y="1431758"/>
            <a:ext cx="8596312" cy="707886"/>
          </a:xfrm>
          <a:prstGeom prst="rect">
            <a:avLst/>
          </a:prstGeom>
          <a:noFill/>
        </p:spPr>
        <p:txBody>
          <a:bodyPr wrap="square" rtlCol="0">
            <a:spAutoFit/>
          </a:bodyPr>
          <a:lstStyle/>
          <a:p>
            <a:r>
              <a:rPr lang="en-US" sz="2000" dirty="0" smtClean="0"/>
              <a:t>Let’s say that we wanted to prove that two triangles are congruent by using a formal proof. Here’s one way in which we might do that.</a:t>
            </a:r>
            <a:endParaRPr lang="en-US" sz="2000" dirty="0"/>
          </a:p>
        </p:txBody>
      </p:sp>
      <p:pic>
        <p:nvPicPr>
          <p:cNvPr id="6" name="Picture 5"/>
          <p:cNvPicPr>
            <a:picLocks noChangeAspect="1"/>
          </p:cNvPicPr>
          <p:nvPr/>
        </p:nvPicPr>
        <p:blipFill>
          <a:blip r:embed="rId2"/>
          <a:stretch>
            <a:fillRect/>
          </a:stretch>
        </p:blipFill>
        <p:spPr>
          <a:xfrm>
            <a:off x="774115" y="2404338"/>
            <a:ext cx="9661462" cy="3755830"/>
          </a:xfrm>
          <a:prstGeom prst="rect">
            <a:avLst/>
          </a:prstGeom>
        </p:spPr>
      </p:pic>
    </p:spTree>
    <p:extLst>
      <p:ext uri="{BB962C8B-B14F-4D97-AF65-F5344CB8AC3E}">
        <p14:creationId xmlns:p14="http://schemas.microsoft.com/office/powerpoint/2010/main" val="215160193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8C59B386-999D-4CB6-B907-9F3997C027CC}"/>
    </a:ext>
  </a:extLst>
</a:theme>
</file>

<file path=docProps/app.xml><?xml version="1.0" encoding="utf-8"?>
<Properties xmlns="http://schemas.openxmlformats.org/officeDocument/2006/extended-properties" xmlns:vt="http://schemas.openxmlformats.org/officeDocument/2006/docPropsVTypes">
  <Template>Facet</Template>
  <TotalTime>426</TotalTime>
  <Words>391</Words>
  <Application>Microsoft Office PowerPoint</Application>
  <PresentationFormat>Custom</PresentationFormat>
  <Paragraphs>28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Facet</vt:lpstr>
      <vt:lpstr>Congruent Triangles</vt:lpstr>
      <vt:lpstr>Congruent Triangles</vt:lpstr>
      <vt:lpstr>Congruent Triangles</vt:lpstr>
      <vt:lpstr>Congruent Triangles</vt:lpstr>
      <vt:lpstr>Congruent Triangles</vt:lpstr>
      <vt:lpstr>Your turn!</vt:lpstr>
      <vt:lpstr>The Third Angle Theorem</vt:lpstr>
      <vt:lpstr>Proofs with congruent triangles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Congruent Triangles</dc:title>
  <dc:creator>Brett Kottmann</dc:creator>
  <cp:lastModifiedBy>Brett Kottman</cp:lastModifiedBy>
  <cp:revision>11</cp:revision>
  <dcterms:created xsi:type="dcterms:W3CDTF">2015-10-28T01:16:32Z</dcterms:created>
  <dcterms:modified xsi:type="dcterms:W3CDTF">2015-10-28T17:50:40Z</dcterms:modified>
</cp:coreProperties>
</file>